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sldIdLst>
    <p:sldId id="298" r:id="rId2"/>
    <p:sldId id="299" r:id="rId3"/>
    <p:sldId id="300" r:id="rId4"/>
    <p:sldId id="303" r:id="rId5"/>
    <p:sldId id="305" r:id="rId6"/>
    <p:sldId id="306" r:id="rId7"/>
    <p:sldId id="307" r:id="rId8"/>
    <p:sldId id="308" r:id="rId9"/>
  </p:sldIdLst>
  <p:sldSz cx="9144000" cy="6858000" type="screen4x3"/>
  <p:notesSz cx="7099300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>
          <p15:clr>
            <a:srgbClr val="A4A3A4"/>
          </p15:clr>
        </p15:guide>
        <p15:guide id="2" pos="204">
          <p15:clr>
            <a:srgbClr val="A4A3A4"/>
          </p15:clr>
        </p15:guide>
        <p15:guide id="3" pos="5556">
          <p15:clr>
            <a:srgbClr val="A4A3A4"/>
          </p15:clr>
        </p15:guide>
        <p15:guide id="4" orient="horz" pos="374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iel Schwarz" initials="D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90C7"/>
    <a:srgbClr val="FF6258"/>
    <a:srgbClr val="FF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40" autoAdjust="0"/>
    <p:restoredTop sz="85623" autoAdjust="0"/>
  </p:normalViewPr>
  <p:slideViewPr>
    <p:cSldViewPr showGuides="1">
      <p:cViewPr varScale="1">
        <p:scale>
          <a:sx n="55" d="100"/>
          <a:sy n="55" d="100"/>
        </p:scale>
        <p:origin x="1672" y="36"/>
      </p:cViewPr>
      <p:guideLst>
        <p:guide orient="horz" pos="255"/>
        <p:guide pos="204"/>
        <p:guide pos="5556"/>
        <p:guide orient="horz" pos="37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 b="0">
                <a:latin typeface="Arial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 b="0">
                <a:latin typeface="Arial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 b="0">
                <a:latin typeface="Arial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 b="0"/>
            </a:lvl1pPr>
          </a:lstStyle>
          <a:p>
            <a:pPr>
              <a:defRPr/>
            </a:pPr>
            <a:fld id="{4ECA91F0-B638-4573-90F4-E10C53ACC19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30715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268C59A5-597A-4C21-8419-247A69B128CB}" type="slidenum">
              <a:rPr lang="de-DE" altLang="de-DE" sz="1300" b="0"/>
              <a:pPr algn="r">
                <a:spcBef>
                  <a:spcPct val="0"/>
                </a:spcBef>
              </a:pPr>
              <a:t>1</a:t>
            </a:fld>
            <a:endParaRPr lang="de-DE" altLang="de-DE" sz="1300" b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CH" alt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096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268C59A5-597A-4C21-8419-247A69B128CB}" type="slidenum">
              <a:rPr lang="de-DE" altLang="de-DE" sz="1300" b="0"/>
              <a:pPr algn="r">
                <a:spcBef>
                  <a:spcPct val="0"/>
                </a:spcBef>
              </a:pPr>
              <a:t>2</a:t>
            </a:fld>
            <a:endParaRPr lang="de-DE" altLang="de-DE" sz="1300" b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CH" alt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225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268C59A5-597A-4C21-8419-247A69B128CB}" type="slidenum">
              <a:rPr lang="de-DE" altLang="de-DE" sz="1300" b="0"/>
              <a:pPr algn="r">
                <a:spcBef>
                  <a:spcPct val="0"/>
                </a:spcBef>
              </a:pPr>
              <a:t>3</a:t>
            </a:fld>
            <a:endParaRPr lang="de-DE" altLang="de-DE" sz="1300" b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CH" alt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799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268C59A5-597A-4C21-8419-247A69B128CB}" type="slidenum">
              <a:rPr lang="de-DE" altLang="de-DE" sz="1300" b="0"/>
              <a:pPr algn="r">
                <a:spcBef>
                  <a:spcPct val="0"/>
                </a:spcBef>
              </a:pPr>
              <a:t>4</a:t>
            </a:fld>
            <a:endParaRPr lang="de-DE" altLang="de-DE" sz="1300" b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CH" alt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365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268C59A5-597A-4C21-8419-247A69B128CB}" type="slidenum">
              <a:rPr lang="de-DE" altLang="de-DE" sz="1300" b="0"/>
              <a:pPr algn="r">
                <a:spcBef>
                  <a:spcPct val="0"/>
                </a:spcBef>
              </a:pPr>
              <a:t>5</a:t>
            </a:fld>
            <a:endParaRPr lang="de-DE" altLang="de-DE" sz="1300" b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CH" alt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645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906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8C59A5-597A-4C21-8419-247A69B128CB}" type="slidenum">
              <a:rPr kumimoji="0" lang="de-DE" altLang="de-DE" sz="13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pPr marL="0" marR="0" lvl="0" indent="0" algn="r" defTabSz="9906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altLang="de-DE" sz="13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CH" alt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169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906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8C59A5-597A-4C21-8419-247A69B128CB}" type="slidenum">
              <a:rPr kumimoji="0" lang="de-DE" altLang="de-DE" sz="13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pPr marL="0" marR="0" lvl="0" indent="0" algn="r" defTabSz="9906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altLang="de-DE" sz="13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CH" alt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152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906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8C59A5-597A-4C21-8419-247A69B128CB}" type="slidenum">
              <a:rPr kumimoji="0" lang="de-DE" altLang="de-DE" sz="13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pPr marL="0" marR="0" lvl="0" indent="0" algn="r" defTabSz="9906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altLang="de-DE" sz="13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CH" alt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44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Thema  |  20.01.2011  | </a:t>
            </a:r>
            <a:endParaRPr lang="de-DE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8094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Thema  |  20.01.2011  | </a:t>
            </a:r>
            <a:endParaRPr lang="de-DE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069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24650" y="457200"/>
            <a:ext cx="2114550" cy="4876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191250" cy="48768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Thema  |  20.01.2011  | </a:t>
            </a:r>
            <a:endParaRPr lang="de-DE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7362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4"/>
          <p:cNvSpPr txBox="1"/>
          <p:nvPr userDrawn="1"/>
        </p:nvSpPr>
        <p:spPr>
          <a:xfrm>
            <a:off x="274638" y="6308725"/>
            <a:ext cx="2160587" cy="2460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CH" altLang="de-DE" sz="1000" b="0"/>
              <a:t>Seite </a:t>
            </a:r>
            <a:fld id="{DDFBDC0C-0C66-4506-91F8-D3F7FA5E9B4E}" type="slidenum">
              <a:rPr lang="de-CH" altLang="de-DE" sz="1000" b="0" smtClean="0"/>
              <a:pPr>
                <a:defRPr/>
              </a:pPr>
              <a:t>‹Nr.›</a:t>
            </a:fld>
            <a:r>
              <a:rPr lang="de-CH" altLang="de-DE" sz="1000" b="0"/>
              <a:t> von X</a:t>
            </a:r>
            <a:endParaRPr lang="en-GB" altLang="de-DE" sz="1000" b="0"/>
          </a:p>
        </p:txBody>
      </p:sp>
      <p:sp>
        <p:nvSpPr>
          <p:cNvPr id="5" name="Textfeld 5"/>
          <p:cNvSpPr txBox="1">
            <a:spLocks noChangeArrowheads="1"/>
          </p:cNvSpPr>
          <p:nvPr userDrawn="1"/>
        </p:nvSpPr>
        <p:spPr bwMode="auto">
          <a:xfrm>
            <a:off x="5743575" y="6065838"/>
            <a:ext cx="23669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CH" altLang="de-DE" sz="1000">
                <a:latin typeface="HelveticaNeue LT 65 Medium"/>
              </a:rPr>
              <a:t>Neuapostolische Kirche </a:t>
            </a:r>
            <a:r>
              <a:rPr lang="de-CH" altLang="de-DE" sz="1000" b="0">
                <a:latin typeface="HelveticaNeue LT 65 Medium"/>
              </a:rPr>
              <a:t>International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381000" y="6111875"/>
            <a:ext cx="7696200" cy="153988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Thema  |  20.01.2011  |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027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Thema  |  20.01.2011  | </a:t>
            </a:r>
            <a:endParaRPr lang="de-DE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7169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1529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6300" y="1524000"/>
            <a:ext cx="41529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Thema  |  20.01.2011  | </a:t>
            </a:r>
            <a:endParaRPr lang="de-DE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8233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Thema  |  20.01.2011  | </a:t>
            </a:r>
            <a:endParaRPr lang="de-DE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5770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Thema  |  20.01.2011  | </a:t>
            </a:r>
            <a:endParaRPr lang="de-DE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5609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Thema  |  20.01.2011  | </a:t>
            </a:r>
            <a:endParaRPr lang="de-DE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6721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Thema  |  20.01.2011  | </a:t>
            </a:r>
            <a:endParaRPr lang="de-DE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4595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GB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Thema  |  20.01.2011  | </a:t>
            </a:r>
            <a:endParaRPr lang="de-DE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347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57200"/>
            <a:ext cx="84582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24000"/>
            <a:ext cx="8458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111875"/>
            <a:ext cx="76962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000" b="0">
                <a:latin typeface="+mj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de-DE"/>
              <a:t>Thema  |  20.01.2011  | </a:t>
            </a:r>
            <a:endParaRPr lang="de-DE">
              <a:latin typeface="+mn-lt"/>
            </a:endParaRPr>
          </a:p>
        </p:txBody>
      </p:sp>
      <p:pic>
        <p:nvPicPr>
          <p:cNvPr id="1029" name="Picture 8" descr="25mm Logo_rg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959475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9"/>
          <p:cNvSpPr>
            <a:spLocks noChangeArrowheads="1"/>
          </p:cNvSpPr>
          <p:nvPr/>
        </p:nvSpPr>
        <p:spPr bwMode="auto">
          <a:xfrm>
            <a:off x="381000" y="5959475"/>
            <a:ext cx="7666038" cy="107950"/>
          </a:xfrm>
          <a:prstGeom prst="rect">
            <a:avLst/>
          </a:prstGeom>
          <a:solidFill>
            <a:srgbClr val="6990C7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GB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Neue LT 65 Medium" pitchFamily="2" charset="0"/>
          <a:ea typeface="ＭＳ Ｐゴシック" pitchFamily="34" charset="-128"/>
          <a:cs typeface="ＭＳ Ｐゴシック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Neue LT 65 Medium" pitchFamily="2" charset="0"/>
          <a:ea typeface="ＭＳ Ｐゴシック" pitchFamily="34" charset="-128"/>
          <a:cs typeface="ＭＳ Ｐゴシック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Neue LT 65 Medium" pitchFamily="2" charset="0"/>
          <a:ea typeface="ＭＳ Ｐゴシック" pitchFamily="34" charset="-128"/>
          <a:cs typeface="ＭＳ Ｐゴシック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Neue LT 65 Medium" pitchFamily="2" charset="0"/>
          <a:ea typeface="ＭＳ Ｐゴシック" pitchFamily="34" charset="-128"/>
          <a:cs typeface="ＭＳ Ｐゴシック"/>
        </a:defRPr>
      </a:lvl5pPr>
      <a:lvl6pPr marL="4572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Neue LT 65 Medium" pitchFamily="2" charset="0"/>
          <a:ea typeface="ＭＳ Ｐゴシック" pitchFamily="34" charset="-128"/>
        </a:defRPr>
      </a:lvl6pPr>
      <a:lvl7pPr marL="9144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Neue LT 65 Medium" pitchFamily="2" charset="0"/>
          <a:ea typeface="ＭＳ Ｐゴシック" pitchFamily="34" charset="-128"/>
        </a:defRPr>
      </a:lvl7pPr>
      <a:lvl8pPr marL="13716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Neue LT 65 Medium" pitchFamily="2" charset="0"/>
          <a:ea typeface="ＭＳ Ｐゴシック" pitchFamily="34" charset="-128"/>
        </a:defRPr>
      </a:lvl8pPr>
      <a:lvl9pPr marL="18288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Neue LT 65 Medium" pitchFamily="2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lnSpc>
          <a:spcPts val="3000"/>
        </a:lnSpc>
        <a:spcBef>
          <a:spcPct val="0"/>
        </a:spcBef>
        <a:spcAft>
          <a:spcPts val="1000"/>
        </a:spcAft>
        <a:buClr>
          <a:srgbClr val="6990C7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lnSpc>
          <a:spcPts val="3000"/>
        </a:lnSpc>
        <a:spcBef>
          <a:spcPct val="0"/>
        </a:spcBef>
        <a:spcAft>
          <a:spcPts val="1000"/>
        </a:spcAft>
        <a:buChar char="–"/>
        <a:defRPr sz="26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lnSpc>
          <a:spcPts val="3000"/>
        </a:lnSpc>
        <a:spcBef>
          <a:spcPct val="0"/>
        </a:spcBef>
        <a:spcAft>
          <a:spcPts val="1000"/>
        </a:spcAft>
        <a:defRPr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gend-sfe.d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196" y="476672"/>
            <a:ext cx="1943530" cy="1296144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  <a:scene3d>
            <a:camera prst="orthographicFront">
              <a:rot lat="0" lon="21599983" rev="212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Datumsplatzhalter 3"/>
          <p:cNvSpPr txBox="1">
            <a:spLocks noGrp="1"/>
          </p:cNvSpPr>
          <p:nvPr/>
        </p:nvSpPr>
        <p:spPr bwMode="auto">
          <a:xfrm>
            <a:off x="381000" y="6111875"/>
            <a:ext cx="76962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000"/>
              </a:lnSpc>
              <a:spcAft>
                <a:spcPts val="1000"/>
              </a:spcAft>
              <a:buClr>
                <a:srgbClr val="6990C7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1pPr>
            <a:lvl2pPr marL="742950" indent="-285750">
              <a:lnSpc>
                <a:spcPts val="3000"/>
              </a:lnSpc>
              <a:spcAft>
                <a:spcPts val="1000"/>
              </a:spcAft>
              <a:buChar char="–"/>
              <a:defRPr sz="2600"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2pPr>
            <a:lvl3pPr marL="1143000" indent="-228600">
              <a:lnSpc>
                <a:spcPts val="3000"/>
              </a:lnSpc>
              <a:spcAft>
                <a:spcPts val="100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200"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de-DE" altLang="de-DE" sz="1000" b="0">
                <a:latin typeface="Arial" panose="020B0604020202020204" pitchFamily="34" charset="0"/>
                <a:cs typeface="Arial" panose="020B0604020202020204" pitchFamily="34" charset="0"/>
              </a:rPr>
              <a:t>Thema  |  20.01.2011  | </a:t>
            </a:r>
            <a:endParaRPr lang="de-DE" altLang="de-DE" sz="1000" b="0">
              <a:cs typeface="Arial" panose="020B0604020202020204" pitchFamily="34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altLang="de-DE" b="0" dirty="0">
                <a:solidFill>
                  <a:srgbClr val="6990C7"/>
                </a:solidFill>
              </a:rPr>
              <a:t>Projekt: Jugendfreizeit 2017</a:t>
            </a:r>
          </a:p>
        </p:txBody>
      </p:sp>
      <p:pic>
        <p:nvPicPr>
          <p:cNvPr id="6149" name="Picture 8" descr="weiß"/>
          <p:cNvPicPr>
            <a:picLocks noChangeAspect="1" noChangeArrowheads="1"/>
          </p:cNvPicPr>
          <p:nvPr/>
        </p:nvPicPr>
        <p:blipFill>
          <a:blip r:embed="rId4">
            <a:lum bright="30000" contras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6057900"/>
            <a:ext cx="8101013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 rot="21292474">
            <a:off x="381000" y="6013450"/>
            <a:ext cx="34709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ts val="3000"/>
              </a:lnSpc>
              <a:spcAft>
                <a:spcPts val="1000"/>
              </a:spcAft>
              <a:buClr>
                <a:srgbClr val="6990C7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1pPr>
            <a:lvl2pPr marL="742950" indent="-285750">
              <a:lnSpc>
                <a:spcPts val="3000"/>
              </a:lnSpc>
              <a:spcAft>
                <a:spcPts val="1000"/>
              </a:spcAft>
              <a:buChar char="–"/>
              <a:defRPr sz="2600"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2pPr>
            <a:lvl3pPr marL="1143000" indent="-228600">
              <a:lnSpc>
                <a:spcPts val="3000"/>
              </a:lnSpc>
              <a:spcAft>
                <a:spcPts val="100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200"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800" b="0" dirty="0" err="1">
                <a:latin typeface="Helvetica 55 Roman"/>
              </a:rPr>
              <a:t>Projektpitch</a:t>
            </a:r>
            <a:endParaRPr lang="de-DE" altLang="de-DE" sz="1800" b="0" dirty="0">
              <a:latin typeface="Helvetica 55 Roman"/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de-DE" altLang="de-DE" sz="1800" b="0" dirty="0">
                <a:latin typeface="Helvetica 55 Roman"/>
              </a:rPr>
              <a:t>Jugend SFE</a:t>
            </a:r>
            <a:endParaRPr lang="de-DE" altLang="de-DE" sz="1400" b="0" dirty="0">
              <a:latin typeface="Helvetica 55 Roman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59068" y="1988840"/>
            <a:ext cx="86046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de-DE" sz="2000" b="0" dirty="0">
                <a:latin typeface="+mn-lt"/>
                <a:ea typeface="+mn-ea"/>
                <a:cs typeface="ＭＳ Ｐゴシック"/>
              </a:rPr>
              <a:t>Gruppenleiter: 	Florian Flaig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de-DE" sz="2000" b="0" dirty="0">
                <a:latin typeface="+mn-lt"/>
                <a:ea typeface="+mn-ea"/>
                <a:cs typeface="ＭＳ Ｐゴシック"/>
              </a:rPr>
              <a:t>Mitglieder: 		Daniel H., Nadine U., Raphaëlle B., Torsten F.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de-DE" sz="2000" b="0" dirty="0">
                <a:latin typeface="+mn-lt"/>
                <a:ea typeface="+mn-ea"/>
                <a:cs typeface="ＭＳ Ｐゴシック"/>
              </a:rPr>
              <a:t>Inhalt  / Aufgabe: 	- Programmplanung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</a:pPr>
            <a:r>
              <a:rPr lang="de-DE" sz="2000" b="0" dirty="0">
                <a:latin typeface="+mn-lt"/>
                <a:ea typeface="+mn-ea"/>
                <a:cs typeface="ＭＳ Ｐゴシック"/>
              </a:rPr>
              <a:t>			- Organisation (Bus, etc.)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de-DE" sz="2000" b="0" dirty="0">
                <a:latin typeface="+mn-lt"/>
                <a:ea typeface="+mn-ea"/>
                <a:cs typeface="ＭＳ Ｐゴシック"/>
              </a:rPr>
              <a:t>Helfer: 		10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de-DE" sz="2000" b="0" dirty="0">
                <a:latin typeface="+mn-lt"/>
                <a:ea typeface="+mn-ea"/>
                <a:cs typeface="ＭＳ Ｐゴシック"/>
              </a:rPr>
              <a:t>Nächster Termin: 	Planungsbeginn Frühjahr 2017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de-DE" sz="2000" b="0" dirty="0">
                <a:latin typeface="+mn-lt"/>
                <a:ea typeface="+mn-ea"/>
                <a:cs typeface="ＭＳ Ｐゴシック"/>
              </a:rPr>
              <a:t>Sonstiges: 		Umfrage: Programmwünsche	(JGD-Feb. 17)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106160"/>
            <a:ext cx="8458200" cy="738664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de-DE" altLang="de-DE" sz="2400" b="0" dirty="0">
                <a:solidFill>
                  <a:srgbClr val="6990C7"/>
                </a:solidFill>
              </a:rPr>
              <a:t>30.09. – 02.10.17 	</a:t>
            </a:r>
            <a:r>
              <a:rPr lang="de-DE" sz="2400" b="0" dirty="0">
                <a:solidFill>
                  <a:srgbClr val="6990C7"/>
                </a:solidFill>
              </a:rPr>
              <a:t>Jugendherberge </a:t>
            </a:r>
            <a:r>
              <a:rPr lang="de-DE" sz="2400" b="0" dirty="0" err="1">
                <a:solidFill>
                  <a:srgbClr val="6990C7"/>
                </a:solidFill>
              </a:rPr>
              <a:t>Rudenberg</a:t>
            </a:r>
            <a:r>
              <a:rPr lang="de-DE" sz="2400" b="0" dirty="0">
                <a:solidFill>
                  <a:srgbClr val="6990C7"/>
                </a:solidFill>
              </a:rPr>
              <a:t> </a:t>
            </a:r>
            <a:br>
              <a:rPr lang="de-DE" sz="2400" b="0" dirty="0">
                <a:solidFill>
                  <a:srgbClr val="6990C7"/>
                </a:solidFill>
              </a:rPr>
            </a:br>
            <a:r>
              <a:rPr lang="de-DE" sz="2400" b="0" dirty="0">
                <a:solidFill>
                  <a:srgbClr val="6990C7"/>
                </a:solidFill>
              </a:rPr>
              <a:t>			(Titisee – Neustadt)</a:t>
            </a:r>
            <a:endParaRPr lang="de-DE" altLang="de-DE" sz="2400" b="0" dirty="0">
              <a:solidFill>
                <a:srgbClr val="6990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19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3363">
            <a:off x="4163581" y="39294"/>
            <a:ext cx="5400675" cy="2705100"/>
          </a:xfrm>
          <a:prstGeom prst="rect">
            <a:avLst/>
          </a:prstGeom>
        </p:spPr>
      </p:pic>
      <p:sp>
        <p:nvSpPr>
          <p:cNvPr id="6146" name="Datumsplatzhalter 3"/>
          <p:cNvSpPr txBox="1">
            <a:spLocks noGrp="1"/>
          </p:cNvSpPr>
          <p:nvPr/>
        </p:nvSpPr>
        <p:spPr bwMode="auto">
          <a:xfrm>
            <a:off x="381000" y="6111875"/>
            <a:ext cx="76962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000"/>
              </a:lnSpc>
              <a:spcAft>
                <a:spcPts val="1000"/>
              </a:spcAft>
              <a:buClr>
                <a:srgbClr val="6990C7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1pPr>
            <a:lvl2pPr marL="742950" indent="-285750">
              <a:lnSpc>
                <a:spcPts val="3000"/>
              </a:lnSpc>
              <a:spcAft>
                <a:spcPts val="1000"/>
              </a:spcAft>
              <a:buChar char="–"/>
              <a:defRPr sz="2600"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2pPr>
            <a:lvl3pPr marL="1143000" indent="-228600">
              <a:lnSpc>
                <a:spcPts val="3000"/>
              </a:lnSpc>
              <a:spcAft>
                <a:spcPts val="100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200"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de-DE" altLang="de-DE" sz="1000" b="0">
                <a:latin typeface="Arial" panose="020B0604020202020204" pitchFamily="34" charset="0"/>
                <a:cs typeface="Arial" panose="020B0604020202020204" pitchFamily="34" charset="0"/>
              </a:rPr>
              <a:t>Thema  |  20.01.2011  | </a:t>
            </a:r>
            <a:endParaRPr lang="de-DE" altLang="de-DE" sz="1000" b="0">
              <a:cs typeface="Arial" panose="020B0604020202020204" pitchFamily="34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b="0" dirty="0">
                <a:solidFill>
                  <a:srgbClr val="6990C7"/>
                </a:solidFill>
              </a:rPr>
              <a:t>Projektgruppe </a:t>
            </a:r>
            <a:br>
              <a:rPr lang="de-DE" altLang="de-DE" b="0" dirty="0">
                <a:solidFill>
                  <a:srgbClr val="6990C7"/>
                </a:solidFill>
              </a:rPr>
            </a:br>
            <a:r>
              <a:rPr lang="de-DE" altLang="de-DE" b="0" dirty="0">
                <a:solidFill>
                  <a:srgbClr val="6990C7"/>
                </a:solidFill>
              </a:rPr>
              <a:t>Jahresmotto</a:t>
            </a:r>
          </a:p>
        </p:txBody>
      </p:sp>
      <p:pic>
        <p:nvPicPr>
          <p:cNvPr id="6149" name="Picture 8" descr="weiß"/>
          <p:cNvPicPr>
            <a:picLocks noChangeAspect="1" noChangeArrowheads="1"/>
          </p:cNvPicPr>
          <p:nvPr/>
        </p:nvPicPr>
        <p:blipFill>
          <a:blip r:embed="rId4">
            <a:lum bright="30000" contras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6057900"/>
            <a:ext cx="8101013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 rot="21292474">
            <a:off x="381000" y="6013450"/>
            <a:ext cx="34709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ts val="3000"/>
              </a:lnSpc>
              <a:spcAft>
                <a:spcPts val="1000"/>
              </a:spcAft>
              <a:buClr>
                <a:srgbClr val="6990C7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1pPr>
            <a:lvl2pPr marL="742950" indent="-285750">
              <a:lnSpc>
                <a:spcPts val="3000"/>
              </a:lnSpc>
              <a:spcAft>
                <a:spcPts val="1000"/>
              </a:spcAft>
              <a:buChar char="–"/>
              <a:defRPr sz="2600"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2pPr>
            <a:lvl3pPr marL="1143000" indent="-228600">
              <a:lnSpc>
                <a:spcPts val="3000"/>
              </a:lnSpc>
              <a:spcAft>
                <a:spcPts val="100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200"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800" b="0" dirty="0" err="1">
                <a:latin typeface="Helvetica 55 Roman"/>
              </a:rPr>
              <a:t>Projektpitch</a:t>
            </a:r>
            <a:endParaRPr lang="de-DE" altLang="de-DE" sz="1800" b="0" dirty="0">
              <a:latin typeface="Helvetica 55 Roman"/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de-DE" altLang="de-DE" sz="1800" b="0" dirty="0">
                <a:latin typeface="Helvetica 55 Roman"/>
              </a:rPr>
              <a:t>Jugend SFE</a:t>
            </a:r>
            <a:endParaRPr lang="de-DE" altLang="de-DE" sz="1400" b="0" dirty="0">
              <a:latin typeface="Helvetica 55 Roman"/>
            </a:endParaRPr>
          </a:p>
        </p:txBody>
      </p:sp>
      <p:sp>
        <p:nvSpPr>
          <p:cNvPr id="9" name="Inhaltsplatzhalter 4"/>
          <p:cNvSpPr txBox="1">
            <a:spLocks/>
          </p:cNvSpPr>
          <p:nvPr/>
        </p:nvSpPr>
        <p:spPr>
          <a:xfrm>
            <a:off x="251520" y="1698625"/>
            <a:ext cx="8263831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de-DE" sz="2400" dirty="0">
                <a:cs typeface="ＭＳ Ｐゴシック"/>
              </a:rPr>
              <a:t>Postkarten</a:t>
            </a:r>
          </a:p>
          <a:p>
            <a:pPr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1800" b="0" dirty="0">
                <a:cs typeface="ＭＳ Ｐゴシック"/>
              </a:rPr>
              <a:t>Sollen vor jedem </a:t>
            </a:r>
            <a:r>
              <a:rPr lang="de-DE" sz="1800" b="0" dirty="0" err="1">
                <a:cs typeface="ＭＳ Ｐゴシック"/>
              </a:rPr>
              <a:t>JugendGD</a:t>
            </a:r>
            <a:r>
              <a:rPr lang="de-DE" sz="1800" b="0" dirty="0">
                <a:cs typeface="ＭＳ Ｐゴシック"/>
              </a:rPr>
              <a:t> erstellt werden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800" b="0" dirty="0">
                <a:cs typeface="ＭＳ Ｐゴシック"/>
              </a:rPr>
              <a:t>werden dann gedruckt,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800" b="0" dirty="0">
                <a:cs typeface="ＭＳ Ｐゴシック"/>
              </a:rPr>
              <a:t>oder werden im Internet (Homepage, Facebook) veröffentlicht,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800" b="0" dirty="0">
                <a:cs typeface="ＭＳ Ｐゴシック"/>
              </a:rPr>
              <a:t>oder werden als Plakat gestaltet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b="0" dirty="0">
                <a:cs typeface="ＭＳ Ｐゴシック"/>
              </a:rPr>
              <a:t>Beschäftigen sich mit dem Textwort des GDs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b="0" dirty="0">
                <a:cs typeface="ＭＳ Ｐゴシック"/>
              </a:rPr>
              <a:t>Möglicher Aufbau der Postkarte: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800" b="0" dirty="0">
                <a:cs typeface="ＭＳ Ｐゴシック"/>
              </a:rPr>
              <a:t>Vorne: Motto, Schlagwort, Bild oder Tag-Cloud (Schlagwortwolke)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800" b="0" dirty="0">
                <a:cs typeface="ＭＳ Ｐゴシック"/>
              </a:rPr>
              <a:t>Hinten: Konkretes Bibelwort und Hintergründe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800" b="0" dirty="0">
                <a:cs typeface="ＭＳ Ｐゴシック"/>
              </a:rPr>
              <a:t>Platz auf der Karte lassen, damit sich jeder seine Gedanken zum </a:t>
            </a:r>
            <a:r>
              <a:rPr lang="de-DE" sz="1800" b="0" dirty="0" err="1">
                <a:cs typeface="ＭＳ Ｐゴシック"/>
              </a:rPr>
              <a:t>JugendGD</a:t>
            </a:r>
            <a:r>
              <a:rPr lang="de-DE" sz="1800" b="0" dirty="0">
                <a:cs typeface="ＭＳ Ｐゴシック"/>
              </a:rPr>
              <a:t> aufschreiben kann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059691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umsplatzhalter 3"/>
          <p:cNvSpPr txBox="1">
            <a:spLocks noGrp="1"/>
          </p:cNvSpPr>
          <p:nvPr/>
        </p:nvSpPr>
        <p:spPr bwMode="auto">
          <a:xfrm>
            <a:off x="381000" y="6111875"/>
            <a:ext cx="76962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000"/>
              </a:lnSpc>
              <a:spcAft>
                <a:spcPts val="1000"/>
              </a:spcAft>
              <a:buClr>
                <a:srgbClr val="6990C7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1pPr>
            <a:lvl2pPr marL="742950" indent="-285750">
              <a:lnSpc>
                <a:spcPts val="3000"/>
              </a:lnSpc>
              <a:spcAft>
                <a:spcPts val="1000"/>
              </a:spcAft>
              <a:buChar char="–"/>
              <a:defRPr sz="2600"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2pPr>
            <a:lvl3pPr marL="1143000" indent="-228600">
              <a:lnSpc>
                <a:spcPts val="3000"/>
              </a:lnSpc>
              <a:spcAft>
                <a:spcPts val="100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200"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de-DE" altLang="de-DE" sz="1000" b="0">
                <a:latin typeface="Arial" panose="020B0604020202020204" pitchFamily="34" charset="0"/>
                <a:cs typeface="Arial" panose="020B0604020202020204" pitchFamily="34" charset="0"/>
              </a:rPr>
              <a:t>Thema  |  20.01.2011  | </a:t>
            </a:r>
            <a:endParaRPr lang="de-DE" altLang="de-DE" sz="1000" b="0">
              <a:cs typeface="Arial" panose="020B0604020202020204" pitchFamily="34" charset="0"/>
            </a:endParaRPr>
          </a:p>
        </p:txBody>
      </p:sp>
      <p:pic>
        <p:nvPicPr>
          <p:cNvPr id="6149" name="Picture 8" descr="weiß"/>
          <p:cNvPicPr>
            <a:picLocks noChangeAspect="1" noChangeArrowheads="1"/>
          </p:cNvPicPr>
          <p:nvPr/>
        </p:nvPicPr>
        <p:blipFill>
          <a:blip r:embed="rId3">
            <a:lum bright="30000" contras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6057900"/>
            <a:ext cx="8101013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 rot="21292474">
            <a:off x="381000" y="6013450"/>
            <a:ext cx="34709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ts val="3000"/>
              </a:lnSpc>
              <a:spcAft>
                <a:spcPts val="1000"/>
              </a:spcAft>
              <a:buClr>
                <a:srgbClr val="6990C7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1pPr>
            <a:lvl2pPr marL="742950" indent="-285750">
              <a:lnSpc>
                <a:spcPts val="3000"/>
              </a:lnSpc>
              <a:spcAft>
                <a:spcPts val="1000"/>
              </a:spcAft>
              <a:buChar char="–"/>
              <a:defRPr sz="2600"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2pPr>
            <a:lvl3pPr marL="1143000" indent="-228600">
              <a:lnSpc>
                <a:spcPts val="3000"/>
              </a:lnSpc>
              <a:spcAft>
                <a:spcPts val="100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200"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800" b="0" dirty="0" err="1">
                <a:latin typeface="Helvetica 55 Roman"/>
              </a:rPr>
              <a:t>Projektpitch</a:t>
            </a:r>
            <a:endParaRPr lang="de-DE" altLang="de-DE" sz="1800" b="0" dirty="0">
              <a:latin typeface="Helvetica 55 Roman"/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de-DE" altLang="de-DE" sz="1800" b="0" dirty="0">
                <a:latin typeface="Helvetica 55 Roman"/>
              </a:rPr>
              <a:t>Jugend SFE</a:t>
            </a:r>
            <a:endParaRPr lang="de-DE" altLang="de-DE" sz="1400" b="0" dirty="0">
              <a:latin typeface="Helvetica 55 Roman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4779">
            <a:off x="-1319269" y="638230"/>
            <a:ext cx="6346893" cy="3966808"/>
          </a:xfrm>
          <a:prstGeom prst="rect">
            <a:avLst/>
          </a:prstGeom>
        </p:spPr>
      </p:pic>
      <p:pic>
        <p:nvPicPr>
          <p:cNvPr id="11" name="Picture 4" descr="https://www.segensart.de/media/catalog/product/cache/1/small_image/600x600/d6936dea03797537355f06c5b36999de/1/1/11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418" y="0"/>
            <a:ext cx="4522582" cy="321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pixelwelle.de/shop/images/large/Heb.%2011.3_LR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279" y="3739736"/>
            <a:ext cx="4393286" cy="311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28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umsplatzhalter 3"/>
          <p:cNvSpPr txBox="1">
            <a:spLocks noGrp="1"/>
          </p:cNvSpPr>
          <p:nvPr/>
        </p:nvSpPr>
        <p:spPr bwMode="auto">
          <a:xfrm>
            <a:off x="381000" y="6111875"/>
            <a:ext cx="76962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000"/>
              </a:lnSpc>
              <a:spcAft>
                <a:spcPts val="1000"/>
              </a:spcAft>
              <a:buClr>
                <a:srgbClr val="6990C7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1pPr>
            <a:lvl2pPr marL="742950" indent="-285750">
              <a:lnSpc>
                <a:spcPts val="3000"/>
              </a:lnSpc>
              <a:spcAft>
                <a:spcPts val="1000"/>
              </a:spcAft>
              <a:buChar char="–"/>
              <a:defRPr sz="2600"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2pPr>
            <a:lvl3pPr marL="1143000" indent="-228600">
              <a:lnSpc>
                <a:spcPts val="3000"/>
              </a:lnSpc>
              <a:spcAft>
                <a:spcPts val="100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200"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de-DE" altLang="de-DE" sz="1000" b="0">
                <a:latin typeface="Arial" panose="020B0604020202020204" pitchFamily="34" charset="0"/>
                <a:cs typeface="Arial" panose="020B0604020202020204" pitchFamily="34" charset="0"/>
              </a:rPr>
              <a:t>Thema  |  20.01.2011  | </a:t>
            </a:r>
            <a:endParaRPr lang="de-DE" altLang="de-DE" sz="1000" b="0">
              <a:cs typeface="Arial" panose="020B0604020202020204" pitchFamily="34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8458200" cy="512961"/>
          </a:xfrm>
        </p:spPr>
        <p:txBody>
          <a:bodyPr/>
          <a:lstStyle/>
          <a:p>
            <a:pPr eaLnBrk="1" hangingPunct="1"/>
            <a:r>
              <a:rPr lang="de-DE" altLang="de-DE" b="0" dirty="0">
                <a:solidFill>
                  <a:srgbClr val="6990C7"/>
                </a:solidFill>
              </a:rPr>
              <a:t>Projektgruppe Jahresmotto</a:t>
            </a:r>
          </a:p>
        </p:txBody>
      </p:sp>
      <p:pic>
        <p:nvPicPr>
          <p:cNvPr id="6149" name="Picture 8" descr="weiß"/>
          <p:cNvPicPr>
            <a:picLocks noChangeAspect="1" noChangeArrowheads="1"/>
          </p:cNvPicPr>
          <p:nvPr/>
        </p:nvPicPr>
        <p:blipFill>
          <a:blip r:embed="rId3">
            <a:lum bright="30000" contras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6057900"/>
            <a:ext cx="8101013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 rot="21292474">
            <a:off x="381000" y="6013450"/>
            <a:ext cx="34709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ts val="3000"/>
              </a:lnSpc>
              <a:spcAft>
                <a:spcPts val="1000"/>
              </a:spcAft>
              <a:buClr>
                <a:srgbClr val="6990C7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1pPr>
            <a:lvl2pPr marL="742950" indent="-285750">
              <a:lnSpc>
                <a:spcPts val="3000"/>
              </a:lnSpc>
              <a:spcAft>
                <a:spcPts val="1000"/>
              </a:spcAft>
              <a:buChar char="–"/>
              <a:defRPr sz="2600"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2pPr>
            <a:lvl3pPr marL="1143000" indent="-228600">
              <a:lnSpc>
                <a:spcPts val="3000"/>
              </a:lnSpc>
              <a:spcAft>
                <a:spcPts val="100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200"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800" b="0" dirty="0" err="1">
                <a:latin typeface="Helvetica 55 Roman"/>
              </a:rPr>
              <a:t>Projektpitch</a:t>
            </a:r>
            <a:endParaRPr lang="de-DE" altLang="de-DE" sz="1800" b="0" dirty="0">
              <a:latin typeface="Helvetica 55 Roman"/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de-DE" altLang="de-DE" sz="1800" b="0" dirty="0">
                <a:latin typeface="Helvetica 55 Roman"/>
              </a:rPr>
              <a:t>Jugend SFE</a:t>
            </a:r>
            <a:endParaRPr lang="de-DE" altLang="de-DE" sz="1400" b="0" dirty="0">
              <a:latin typeface="Helvetica 55 Roman"/>
            </a:endParaRPr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3810000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spcAft>
                <a:spcPts val="0"/>
              </a:spcAft>
              <a:buClrTx/>
              <a:buNone/>
            </a:pPr>
            <a:r>
              <a:rPr lang="de-DE" sz="2400" b="1" kern="1200" dirty="0"/>
              <a:t>2. Workshop zum Thema Bibel</a:t>
            </a:r>
            <a:endParaRPr lang="de-DE" sz="1200" kern="1200" dirty="0"/>
          </a:p>
          <a:p>
            <a:pPr marL="0" indent="0">
              <a:lnSpc>
                <a:spcPct val="200000"/>
              </a:lnSpc>
              <a:spcAft>
                <a:spcPts val="0"/>
              </a:spcAft>
              <a:buClrTx/>
              <a:buNone/>
            </a:pPr>
            <a:r>
              <a:rPr lang="de-DE" sz="2000" kern="1200" dirty="0"/>
              <a:t>Tagesablauf:</a:t>
            </a:r>
          </a:p>
          <a:p>
            <a:pPr lvl="0">
              <a:buClrTx/>
              <a:buFont typeface="Wingdings" panose="05000000000000000000" pitchFamily="2" charset="2"/>
              <a:buChar char="§"/>
            </a:pPr>
            <a:r>
              <a:rPr lang="de-DE" sz="2000" kern="1200" dirty="0"/>
              <a:t>Ausflug zu einem Museum, Bibelanstalt, Bibelgarten </a:t>
            </a:r>
            <a:r>
              <a:rPr lang="de-DE" sz="2000" kern="1200" dirty="0" err="1"/>
              <a:t>o.ä</a:t>
            </a:r>
            <a:endParaRPr lang="de-DE" sz="2000" kern="1200" dirty="0"/>
          </a:p>
          <a:p>
            <a:pPr lvl="0">
              <a:buClrTx/>
              <a:buFont typeface="Wingdings" panose="05000000000000000000" pitchFamily="2" charset="2"/>
              <a:buChar char="§"/>
            </a:pPr>
            <a:r>
              <a:rPr lang="de-DE" sz="2000" kern="1200" dirty="0"/>
              <a:t>Gemeinsames Kochen nach biblischen Rezepten</a:t>
            </a:r>
          </a:p>
          <a:p>
            <a:pPr lvl="0">
              <a:buClrTx/>
              <a:buFont typeface="Wingdings" panose="05000000000000000000" pitchFamily="2" charset="2"/>
              <a:buChar char="§"/>
            </a:pPr>
            <a:r>
              <a:rPr lang="de-DE" sz="2000" kern="1200" dirty="0"/>
              <a:t>Ausarbeitung des Themas (wird von der Gruppe noch definiert)</a:t>
            </a:r>
          </a:p>
          <a:p>
            <a:pPr lvl="0" algn="ctr">
              <a:buClrTx/>
              <a:buFont typeface="Wingdings" panose="05000000000000000000" pitchFamily="2" charset="2"/>
              <a:buChar char="§"/>
            </a:pPr>
            <a:endParaRPr lang="de-DE" sz="2000" b="1" kern="1200" dirty="0">
              <a:solidFill>
                <a:srgbClr val="FF0000"/>
              </a:solidFill>
            </a:endParaRPr>
          </a:p>
          <a:p>
            <a:pPr marL="0" lvl="0" indent="0" algn="ctr">
              <a:buClrTx/>
              <a:buNone/>
            </a:pPr>
            <a:r>
              <a:rPr lang="de-DE" sz="2000" b="1" kern="1200" dirty="0">
                <a:solidFill>
                  <a:srgbClr val="FF0000"/>
                </a:solidFill>
              </a:rPr>
              <a:t>Erstes Treffen: 17.11.2016 um 20 Uhr in Fellbach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4407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286320" y="1018081"/>
            <a:ext cx="82781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de-DE" sz="1800" b="0" dirty="0">
                <a:latin typeface="+mn-lt"/>
                <a:ea typeface="+mn-ea"/>
                <a:cs typeface="ＭＳ Ｐゴシック"/>
              </a:rPr>
              <a:t>Inhaltliche &amp; organisatorische  Vorbereitung des Jugendgottesdienstes durch wechselnde Jugendgruppen im Jugendabend- keine extra Termine. 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de-DE" sz="1800" b="0" dirty="0">
                <a:latin typeface="+mn-lt"/>
                <a:ea typeface="+mn-ea"/>
                <a:cs typeface="ＭＳ Ｐゴシック"/>
              </a:rPr>
              <a:t>Jede Jugendgruppe ist 1 bis 2 Mal im Jahr für einen  Jugendgottesdienst zuständig.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de-DE" sz="1800" b="0" dirty="0">
                <a:latin typeface="+mn-lt"/>
                <a:ea typeface="+mn-ea"/>
                <a:cs typeface="ＭＳ Ｐゴシック"/>
              </a:rPr>
              <a:t>Der Dienstleiter erhält von den Ideen und Gedanken der Jugendgruppe ein (Foto-) Protokoll.</a:t>
            </a:r>
          </a:p>
          <a:p>
            <a:pPr algn="just">
              <a:lnSpc>
                <a:spcPct val="200000"/>
              </a:lnSpc>
            </a:pPr>
            <a:r>
              <a:rPr lang="de-DE" dirty="0">
                <a:latin typeface="+mn-lt"/>
                <a:ea typeface="+mn-ea"/>
                <a:cs typeface="ＭＳ Ｐゴシック"/>
              </a:rPr>
              <a:t>Gottesdienste MIT Jugendlichen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de-DE" sz="1800" b="0" dirty="0">
                <a:latin typeface="+mn-lt"/>
                <a:ea typeface="+mn-ea"/>
                <a:cs typeface="ＭＳ Ｐゴシック"/>
              </a:rPr>
              <a:t>Programm ab 09.30 Uhr vor jedem Gottesdienst mit wechselnden Inhalten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de-DE" sz="1800" b="0" dirty="0">
                <a:latin typeface="+mn-lt"/>
                <a:ea typeface="+mn-ea"/>
                <a:cs typeface="ＭＳ Ｐゴシック"/>
              </a:rPr>
              <a:t>Auslegung des Textwortes auf der Grundlage der Leitgedanken + inhaltlichem Input von Jugendlichen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de-DE" sz="1800" b="0" dirty="0">
                <a:latin typeface="+mn-lt"/>
                <a:ea typeface="+mn-ea"/>
                <a:cs typeface="ＭＳ Ｐゴシック"/>
              </a:rPr>
              <a:t>Musik und Texte nah am Lebensgefühl der Jugendlichen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de-DE" sz="1800" b="0" dirty="0">
                <a:latin typeface="+mn-lt"/>
                <a:ea typeface="+mn-ea"/>
                <a:cs typeface="ＭＳ Ｐゴシック"/>
              </a:rPr>
              <a:t>Gutes Zeitmanagement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de-DE" sz="1800" b="0" dirty="0">
                <a:latin typeface="+mn-lt"/>
                <a:ea typeface="+mn-ea"/>
                <a:cs typeface="ＭＳ Ｐゴシック"/>
              </a:rPr>
              <a:t>Hohe Identifikation, da Jugendliche ihren Gottesdienst mitgestalten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de-DE" sz="1800" b="0" dirty="0">
                <a:latin typeface="+mn-lt"/>
                <a:ea typeface="+mn-ea"/>
                <a:cs typeface="ＭＳ Ｐゴシック"/>
              </a:rPr>
              <a:t>Anschließend Kirchenkaffee</a:t>
            </a:r>
          </a:p>
        </p:txBody>
      </p:sp>
      <p:sp>
        <p:nvSpPr>
          <p:cNvPr id="6146" name="Datumsplatzhalter 3"/>
          <p:cNvSpPr txBox="1">
            <a:spLocks noGrp="1"/>
          </p:cNvSpPr>
          <p:nvPr/>
        </p:nvSpPr>
        <p:spPr bwMode="auto">
          <a:xfrm>
            <a:off x="476130" y="6118796"/>
            <a:ext cx="737306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ts val="3000"/>
              </a:lnSpc>
              <a:spcAft>
                <a:spcPts val="1000"/>
              </a:spcAft>
              <a:buClr>
                <a:srgbClr val="6990C7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1pPr>
            <a:lvl2pPr marL="742950" indent="-285750">
              <a:lnSpc>
                <a:spcPts val="3000"/>
              </a:lnSpc>
              <a:spcAft>
                <a:spcPts val="1000"/>
              </a:spcAft>
              <a:buChar char="–"/>
              <a:defRPr sz="2600"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2pPr>
            <a:lvl3pPr marL="1143000" indent="-228600">
              <a:lnSpc>
                <a:spcPts val="3000"/>
              </a:lnSpc>
              <a:spcAft>
                <a:spcPts val="100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200"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de-DE" altLang="de-DE" sz="1000" b="0">
                <a:latin typeface="Arial" panose="020B0604020202020204" pitchFamily="34" charset="0"/>
                <a:cs typeface="Arial" panose="020B0604020202020204" pitchFamily="34" charset="0"/>
              </a:rPr>
              <a:t>Thema  |  20.01.2011  | </a:t>
            </a:r>
            <a:endParaRPr lang="de-DE" altLang="de-DE" sz="1000" b="0">
              <a:cs typeface="Arial" panose="020B0604020202020204" pitchFamily="34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85549" y="283482"/>
            <a:ext cx="8103070" cy="436049"/>
          </a:xfrm>
        </p:spPr>
        <p:txBody>
          <a:bodyPr/>
          <a:lstStyle/>
          <a:p>
            <a:pPr eaLnBrk="1" hangingPunct="1"/>
            <a:r>
              <a:rPr lang="de-DE" altLang="de-DE" b="0" dirty="0">
                <a:solidFill>
                  <a:srgbClr val="6990C7"/>
                </a:solidFill>
              </a:rPr>
              <a:t>Projektgruppe: Jugendgottesdienste</a:t>
            </a:r>
          </a:p>
        </p:txBody>
      </p:sp>
      <p:pic>
        <p:nvPicPr>
          <p:cNvPr id="6149" name="Picture 8" descr="weiß"/>
          <p:cNvPicPr>
            <a:picLocks noChangeAspect="1" noChangeArrowheads="1"/>
          </p:cNvPicPr>
          <p:nvPr/>
        </p:nvPicPr>
        <p:blipFill>
          <a:blip r:embed="rId4" cstate="print">
            <a:lum bright="30000" contras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09" y="6067731"/>
            <a:ext cx="7760881" cy="76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 rot="21292474">
            <a:off x="419694" y="5967868"/>
            <a:ext cx="33251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ts val="3000"/>
              </a:lnSpc>
              <a:spcAft>
                <a:spcPts val="1000"/>
              </a:spcAft>
              <a:buClr>
                <a:srgbClr val="6990C7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1pPr>
            <a:lvl2pPr marL="742950" indent="-285750">
              <a:lnSpc>
                <a:spcPts val="3000"/>
              </a:lnSpc>
              <a:spcAft>
                <a:spcPts val="1000"/>
              </a:spcAft>
              <a:buChar char="–"/>
              <a:defRPr sz="2600"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2pPr>
            <a:lvl3pPr marL="1143000" indent="-228600">
              <a:lnSpc>
                <a:spcPts val="3000"/>
              </a:lnSpc>
              <a:spcAft>
                <a:spcPts val="100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200"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800" b="0" dirty="0" err="1">
                <a:latin typeface="Helvetica 55 Roman"/>
              </a:rPr>
              <a:t>Projektpitch</a:t>
            </a:r>
            <a:endParaRPr lang="de-DE" altLang="de-DE" sz="1800" b="0" dirty="0">
              <a:latin typeface="Helvetica 55 Roman"/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de-DE" altLang="de-DE" sz="1800" b="0" dirty="0">
                <a:latin typeface="Helvetica 55 Roman"/>
              </a:rPr>
              <a:t>Jugend SFE</a:t>
            </a:r>
            <a:endParaRPr lang="de-DE" altLang="de-DE" sz="1400" b="0" dirty="0">
              <a:latin typeface="Helvetica 55 Roman"/>
            </a:endParaRPr>
          </a:p>
        </p:txBody>
      </p:sp>
    </p:spTree>
    <p:extLst>
      <p:ext uri="{BB962C8B-B14F-4D97-AF65-F5344CB8AC3E}">
        <p14:creationId xmlns:p14="http://schemas.microsoft.com/office/powerpoint/2010/main" val="4225197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umsplatzhalter 3"/>
          <p:cNvSpPr txBox="1">
            <a:spLocks noGrp="1"/>
          </p:cNvSpPr>
          <p:nvPr/>
        </p:nvSpPr>
        <p:spPr bwMode="auto">
          <a:xfrm>
            <a:off x="1428750" y="5441156"/>
            <a:ext cx="5772150" cy="11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000"/>
              </a:lnSpc>
              <a:spcAft>
                <a:spcPts val="1000"/>
              </a:spcAft>
              <a:buClr>
                <a:srgbClr val="6990C7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1pPr>
            <a:lvl2pPr marL="742950" indent="-285750">
              <a:lnSpc>
                <a:spcPts val="3000"/>
              </a:lnSpc>
              <a:spcAft>
                <a:spcPts val="1000"/>
              </a:spcAft>
              <a:buChar char="–"/>
              <a:defRPr sz="2600"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2pPr>
            <a:lvl3pPr marL="1143000" indent="-228600">
              <a:lnSpc>
                <a:spcPts val="3000"/>
              </a:lnSpc>
              <a:spcAft>
                <a:spcPts val="100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200"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None/>
            </a:pPr>
            <a:r>
              <a:rPr lang="de-DE" altLang="de-DE" sz="750" kern="0">
                <a:latin typeface="Arial" panose="020B0604020202020204" pitchFamily="34" charset="0"/>
                <a:cs typeface="Arial" panose="020B0604020202020204" pitchFamily="34" charset="0"/>
              </a:rPr>
              <a:t>Thema  |  20.01.2011  | </a:t>
            </a:r>
            <a:endParaRPr lang="de-DE" altLang="de-DE" sz="750" kern="0">
              <a:cs typeface="Arial" panose="020B0604020202020204" pitchFamily="34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9948" y="303898"/>
            <a:ext cx="8458200" cy="512961"/>
          </a:xfrm>
        </p:spPr>
        <p:txBody>
          <a:bodyPr/>
          <a:lstStyle/>
          <a:p>
            <a:pPr eaLnBrk="1" hangingPunct="1"/>
            <a:r>
              <a:rPr lang="de-DE" altLang="de-DE" b="0" dirty="0">
                <a:solidFill>
                  <a:srgbClr val="6990C7"/>
                </a:solidFill>
              </a:rPr>
              <a:t>Projekt: Freizeitaktivitäten</a:t>
            </a:r>
          </a:p>
        </p:txBody>
      </p:sp>
      <p:pic>
        <p:nvPicPr>
          <p:cNvPr id="6149" name="Picture 8" descr="weiß"/>
          <p:cNvPicPr>
            <a:picLocks noChangeAspect="1" noChangeArrowheads="1"/>
          </p:cNvPicPr>
          <p:nvPr/>
        </p:nvPicPr>
        <p:blipFill>
          <a:blip r:embed="rId3" cstate="print">
            <a:lum bright="30000" contras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5404246"/>
            <a:ext cx="6075760" cy="59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 rot="21292474">
            <a:off x="348801" y="6043902"/>
            <a:ext cx="260319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ts val="3000"/>
              </a:lnSpc>
              <a:spcAft>
                <a:spcPts val="1000"/>
              </a:spcAft>
              <a:buClr>
                <a:srgbClr val="6990C7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1pPr>
            <a:lvl2pPr marL="742950" indent="-285750">
              <a:lnSpc>
                <a:spcPts val="3000"/>
              </a:lnSpc>
              <a:spcAft>
                <a:spcPts val="1000"/>
              </a:spcAft>
              <a:buChar char="–"/>
              <a:defRPr sz="2600"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2pPr>
            <a:lvl3pPr marL="1143000" indent="-228600">
              <a:lnSpc>
                <a:spcPts val="3000"/>
              </a:lnSpc>
              <a:spcAft>
                <a:spcPts val="100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200"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de-DE" altLang="de-DE" sz="1350" kern="0" dirty="0" err="1">
                <a:latin typeface="Helvetica 55 Roman"/>
              </a:rPr>
              <a:t>Projektpitch</a:t>
            </a:r>
            <a:endParaRPr lang="de-DE" altLang="de-DE" sz="1350" kern="0" dirty="0">
              <a:latin typeface="Helvetica 55 Roman"/>
            </a:endParaRPr>
          </a:p>
          <a:p>
            <a:pPr>
              <a:lnSpc>
                <a:spcPct val="100000"/>
              </a:lnSpc>
              <a:spcAft>
                <a:spcPct val="0"/>
              </a:spcAft>
              <a:buClrTx/>
              <a:buNone/>
            </a:pPr>
            <a:r>
              <a:rPr lang="de-DE" altLang="de-DE" sz="1350" kern="0" dirty="0">
                <a:latin typeface="Helvetica 55 Roman"/>
              </a:rPr>
              <a:t>Jugend SFE</a:t>
            </a:r>
            <a:endParaRPr lang="de-DE" altLang="de-DE" sz="1050" kern="0" dirty="0">
              <a:latin typeface="Helvetica 55 Roman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428750" y="1196752"/>
            <a:ext cx="6453494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lnSpc>
                <a:spcPct val="150000"/>
              </a:lnSpc>
              <a:spcBef>
                <a:spcPts val="450"/>
              </a:spcBef>
              <a:buBlip>
                <a:blip r:embed="rId4"/>
              </a:buBlip>
            </a:pPr>
            <a:r>
              <a:rPr lang="de-DE" sz="1500" kern="0" dirty="0">
                <a:solidFill>
                  <a:srgbClr val="6990C7"/>
                </a:solidFill>
              </a:rPr>
              <a:t>Gruppenleiter: 	Tobias Armbruster</a:t>
            </a:r>
          </a:p>
          <a:p>
            <a:pPr marL="257175" indent="-257175">
              <a:lnSpc>
                <a:spcPct val="150000"/>
              </a:lnSpc>
              <a:spcBef>
                <a:spcPts val="450"/>
              </a:spcBef>
              <a:buBlip>
                <a:blip r:embed="rId4"/>
              </a:buBlip>
            </a:pPr>
            <a:r>
              <a:rPr lang="de-DE" sz="1500" kern="0" dirty="0">
                <a:solidFill>
                  <a:srgbClr val="6990C7"/>
                </a:solidFill>
              </a:rPr>
              <a:t>Stellvertreterin:	Lena G., Fee H.</a:t>
            </a:r>
          </a:p>
          <a:p>
            <a:pPr>
              <a:lnSpc>
                <a:spcPct val="150000"/>
              </a:lnSpc>
              <a:spcBef>
                <a:spcPts val="450"/>
              </a:spcBef>
            </a:pPr>
            <a:endParaRPr lang="de-DE" sz="1500" kern="0" dirty="0">
              <a:solidFill>
                <a:srgbClr val="6990C7"/>
              </a:solidFill>
            </a:endParaRPr>
          </a:p>
          <a:p>
            <a:pPr marL="257175" indent="-257175">
              <a:lnSpc>
                <a:spcPct val="150000"/>
              </a:lnSpc>
              <a:spcBef>
                <a:spcPts val="450"/>
              </a:spcBef>
              <a:buBlip>
                <a:blip r:embed="rId4"/>
              </a:buBlip>
            </a:pPr>
            <a:r>
              <a:rPr lang="de-DE" sz="1500" kern="0" dirty="0">
                <a:solidFill>
                  <a:srgbClr val="6990C7"/>
                </a:solidFill>
              </a:rPr>
              <a:t>Mitglieder: 		Julia S., Lena G., Fee H., Anica M, Marco E.</a:t>
            </a:r>
          </a:p>
          <a:p>
            <a:pPr marL="257175" indent="-257175">
              <a:lnSpc>
                <a:spcPct val="150000"/>
              </a:lnSpc>
              <a:spcBef>
                <a:spcPts val="450"/>
              </a:spcBef>
              <a:buBlip>
                <a:blip r:embed="rId4"/>
              </a:buBlip>
            </a:pPr>
            <a:r>
              <a:rPr lang="de-DE" sz="1500" kern="0" dirty="0">
                <a:solidFill>
                  <a:srgbClr val="6990C7"/>
                </a:solidFill>
              </a:rPr>
              <a:t>Inhalt  / Aufgabe: 	Planung von 3 Bezirksfreizeitaktivitäten + </a:t>
            </a:r>
            <a:br>
              <a:rPr lang="de-DE" sz="1500" kern="0" dirty="0">
                <a:solidFill>
                  <a:srgbClr val="6990C7"/>
                </a:solidFill>
              </a:rPr>
            </a:br>
            <a:r>
              <a:rPr lang="de-DE" sz="1500" kern="0" dirty="0">
                <a:solidFill>
                  <a:srgbClr val="6990C7"/>
                </a:solidFill>
              </a:rPr>
              <a:t>			1 bezirksübergreifenden Aktivität</a:t>
            </a:r>
          </a:p>
          <a:p>
            <a:pPr marL="257175" indent="-257175">
              <a:lnSpc>
                <a:spcPct val="150000"/>
              </a:lnSpc>
              <a:spcBef>
                <a:spcPts val="450"/>
              </a:spcBef>
              <a:buBlip>
                <a:blip r:embed="rId4"/>
              </a:buBlip>
            </a:pPr>
            <a:r>
              <a:rPr lang="de-DE" sz="1500" kern="0" dirty="0">
                <a:solidFill>
                  <a:srgbClr val="6990C7"/>
                </a:solidFill>
              </a:rPr>
              <a:t>Helfer: 		offen für alle / auch nur für 1 Aktivität/Vorschlag</a:t>
            </a:r>
          </a:p>
          <a:p>
            <a:pPr marL="257175" indent="-257175">
              <a:lnSpc>
                <a:spcPct val="150000"/>
              </a:lnSpc>
              <a:spcBef>
                <a:spcPts val="450"/>
              </a:spcBef>
              <a:buBlip>
                <a:blip r:embed="rId4"/>
              </a:buBlip>
            </a:pPr>
            <a:r>
              <a:rPr lang="de-DE" sz="1500" kern="0" dirty="0">
                <a:solidFill>
                  <a:srgbClr val="6990C7"/>
                </a:solidFill>
              </a:rPr>
              <a:t>Nächster Termin: 	22.11.2016 19:30Uhr Gemeinde Sillenbuch</a:t>
            </a:r>
          </a:p>
        </p:txBody>
      </p:sp>
    </p:spTree>
    <p:extLst>
      <p:ext uri="{BB962C8B-B14F-4D97-AF65-F5344CB8AC3E}">
        <p14:creationId xmlns:p14="http://schemas.microsoft.com/office/powerpoint/2010/main" val="4274970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2530" y="785885"/>
            <a:ext cx="8148200" cy="5516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450"/>
              </a:spcBef>
            </a:pPr>
            <a:r>
              <a:rPr lang="de-DE" sz="1500" kern="0" dirty="0">
                <a:solidFill>
                  <a:srgbClr val="6990C7"/>
                </a:solidFill>
                <a:hlinkClick r:id="rId3"/>
              </a:rPr>
              <a:t>www.jugend-sfe.de</a:t>
            </a:r>
            <a:endParaRPr lang="de-DE" sz="1500" kern="0" dirty="0">
              <a:solidFill>
                <a:srgbClr val="6990C7"/>
              </a:solidFill>
            </a:endParaRPr>
          </a:p>
          <a:p>
            <a:pPr algn="ctr">
              <a:lnSpc>
                <a:spcPct val="150000"/>
              </a:lnSpc>
              <a:spcBef>
                <a:spcPts val="450"/>
              </a:spcBef>
            </a:pPr>
            <a:r>
              <a:rPr lang="de-DE" sz="1800" kern="0" dirty="0"/>
              <a:t>Was gibt es hier eigentlich?</a:t>
            </a:r>
          </a:p>
          <a:p>
            <a:pPr algn="ctr">
              <a:lnSpc>
                <a:spcPct val="150000"/>
              </a:lnSpc>
              <a:spcBef>
                <a:spcPts val="450"/>
              </a:spcBef>
            </a:pPr>
            <a:r>
              <a:rPr lang="de-DE" sz="1800" kern="0" dirty="0">
                <a:solidFill>
                  <a:srgbClr val="6990C7"/>
                </a:solidFill>
              </a:rPr>
              <a:t>Alle Termine und Infos, </a:t>
            </a:r>
            <a:r>
              <a:rPr lang="de-DE" sz="1800" kern="0" dirty="0">
                <a:solidFill>
                  <a:srgbClr val="6F95C9"/>
                </a:solidFill>
              </a:rPr>
              <a:t>ob</a:t>
            </a:r>
            <a:r>
              <a:rPr lang="de-DE" sz="1800" kern="0" dirty="0">
                <a:solidFill>
                  <a:srgbClr val="6990C7"/>
                </a:solidFill>
              </a:rPr>
              <a:t> diese Regional oder Bezirksweit statt finden. (+ aktuellen Jahresplan)</a:t>
            </a:r>
          </a:p>
          <a:p>
            <a:pPr algn="ctr">
              <a:lnSpc>
                <a:spcPct val="150000"/>
              </a:lnSpc>
              <a:spcBef>
                <a:spcPts val="450"/>
              </a:spcBef>
            </a:pPr>
            <a:r>
              <a:rPr lang="de-DE" sz="1800" kern="0" dirty="0">
                <a:solidFill>
                  <a:srgbClr val="6990C7"/>
                </a:solidFill>
              </a:rPr>
              <a:t>Bilder und Berichte von den Events (auch aus der Vergangenheit)</a:t>
            </a:r>
          </a:p>
          <a:p>
            <a:pPr algn="ctr">
              <a:lnSpc>
                <a:spcPct val="150000"/>
              </a:lnSpc>
              <a:spcBef>
                <a:spcPts val="450"/>
              </a:spcBef>
            </a:pPr>
            <a:r>
              <a:rPr lang="de-DE" sz="1800" kern="0" dirty="0">
                <a:solidFill>
                  <a:srgbClr val="6990C7"/>
                </a:solidFill>
              </a:rPr>
              <a:t>Weiteres folgt seid gespannt</a:t>
            </a:r>
          </a:p>
          <a:p>
            <a:pPr algn="ctr">
              <a:lnSpc>
                <a:spcPct val="150000"/>
              </a:lnSpc>
              <a:spcBef>
                <a:spcPts val="450"/>
              </a:spcBef>
            </a:pPr>
            <a:r>
              <a:rPr lang="de-DE" sz="1800" kern="0" dirty="0"/>
              <a:t>Wer ist Ansprechpartner?</a:t>
            </a:r>
          </a:p>
          <a:p>
            <a:pPr algn="ctr">
              <a:lnSpc>
                <a:spcPct val="150000"/>
              </a:lnSpc>
              <a:spcBef>
                <a:spcPts val="450"/>
              </a:spcBef>
            </a:pPr>
            <a:r>
              <a:rPr lang="de-DE" sz="1800" kern="0" dirty="0">
                <a:solidFill>
                  <a:srgbClr val="6F95C9"/>
                </a:solidFill>
              </a:rPr>
              <a:t>Aktuell Tobi und Flo</a:t>
            </a:r>
          </a:p>
          <a:p>
            <a:pPr algn="ctr">
              <a:lnSpc>
                <a:spcPct val="150000"/>
              </a:lnSpc>
              <a:spcBef>
                <a:spcPts val="450"/>
              </a:spcBef>
            </a:pPr>
            <a:r>
              <a:rPr lang="de-DE" sz="1800" kern="0" dirty="0"/>
              <a:t>Ich möchte etwas Beitragen wie mache ich das?</a:t>
            </a:r>
          </a:p>
          <a:p>
            <a:pPr algn="ctr">
              <a:lnSpc>
                <a:spcPct val="150000"/>
              </a:lnSpc>
              <a:spcBef>
                <a:spcPts val="450"/>
              </a:spcBef>
            </a:pPr>
            <a:r>
              <a:rPr lang="de-DE" sz="1800" kern="0" dirty="0">
                <a:solidFill>
                  <a:srgbClr val="6F95C9"/>
                </a:solidFill>
              </a:rPr>
              <a:t>Einfach bei einem von beiden melden Kontaktdaten findet Ihr im Impressum</a:t>
            </a:r>
          </a:p>
          <a:p>
            <a:pPr algn="ctr">
              <a:lnSpc>
                <a:spcPct val="150000"/>
              </a:lnSpc>
              <a:spcBef>
                <a:spcPts val="450"/>
              </a:spcBef>
            </a:pPr>
            <a:endParaRPr lang="de-DE" sz="1500" kern="0" dirty="0">
              <a:solidFill>
                <a:srgbClr val="6990C7"/>
              </a:solidFill>
            </a:endParaRPr>
          </a:p>
        </p:txBody>
      </p:sp>
      <p:sp>
        <p:nvSpPr>
          <p:cNvPr id="6146" name="Datumsplatzhalter 3"/>
          <p:cNvSpPr txBox="1">
            <a:spLocks noGrp="1"/>
          </p:cNvSpPr>
          <p:nvPr/>
        </p:nvSpPr>
        <p:spPr bwMode="auto">
          <a:xfrm>
            <a:off x="1428750" y="5441156"/>
            <a:ext cx="5772150" cy="11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000"/>
              </a:lnSpc>
              <a:spcAft>
                <a:spcPts val="1000"/>
              </a:spcAft>
              <a:buClr>
                <a:srgbClr val="6990C7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1pPr>
            <a:lvl2pPr marL="742950" indent="-285750">
              <a:lnSpc>
                <a:spcPts val="3000"/>
              </a:lnSpc>
              <a:spcAft>
                <a:spcPts val="1000"/>
              </a:spcAft>
              <a:buChar char="–"/>
              <a:defRPr sz="2600"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2pPr>
            <a:lvl3pPr marL="1143000" indent="-228600">
              <a:lnSpc>
                <a:spcPts val="3000"/>
              </a:lnSpc>
              <a:spcAft>
                <a:spcPts val="100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200"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None/>
            </a:pPr>
            <a:r>
              <a:rPr lang="de-DE" altLang="de-DE" sz="750" kern="0">
                <a:latin typeface="Arial" panose="020B0604020202020204" pitchFamily="34" charset="0"/>
                <a:cs typeface="Arial" panose="020B0604020202020204" pitchFamily="34" charset="0"/>
              </a:rPr>
              <a:t>Thema  |  20.01.2011  | </a:t>
            </a:r>
            <a:endParaRPr lang="de-DE" altLang="de-DE" sz="750" kern="0">
              <a:cs typeface="Arial" panose="020B0604020202020204" pitchFamily="34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9912" y="238870"/>
            <a:ext cx="8458200" cy="512961"/>
          </a:xfrm>
        </p:spPr>
        <p:txBody>
          <a:bodyPr/>
          <a:lstStyle/>
          <a:p>
            <a:pPr eaLnBrk="1" hangingPunct="1"/>
            <a:r>
              <a:rPr lang="de-DE" altLang="de-DE" b="0" dirty="0">
                <a:solidFill>
                  <a:srgbClr val="6990C7"/>
                </a:solidFill>
              </a:rPr>
              <a:t>Jugend Bezirks Homepage</a:t>
            </a:r>
          </a:p>
        </p:txBody>
      </p:sp>
      <p:pic>
        <p:nvPicPr>
          <p:cNvPr id="6149" name="Picture 8" descr="weiß"/>
          <p:cNvPicPr>
            <a:picLocks noChangeAspect="1" noChangeArrowheads="1"/>
          </p:cNvPicPr>
          <p:nvPr/>
        </p:nvPicPr>
        <p:blipFill>
          <a:blip r:embed="rId4" cstate="print">
            <a:lum bright="30000" contras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5404246"/>
            <a:ext cx="6075760" cy="59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 rot="21292474">
            <a:off x="268998" y="6116014"/>
            <a:ext cx="260319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ts val="3000"/>
              </a:lnSpc>
              <a:spcAft>
                <a:spcPts val="1000"/>
              </a:spcAft>
              <a:buClr>
                <a:srgbClr val="6990C7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1pPr>
            <a:lvl2pPr marL="742950" indent="-285750">
              <a:lnSpc>
                <a:spcPts val="3000"/>
              </a:lnSpc>
              <a:spcAft>
                <a:spcPts val="1000"/>
              </a:spcAft>
              <a:buChar char="–"/>
              <a:defRPr sz="2600"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2pPr>
            <a:lvl3pPr marL="1143000" indent="-228600">
              <a:lnSpc>
                <a:spcPts val="3000"/>
              </a:lnSpc>
              <a:spcAft>
                <a:spcPts val="100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200"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de-DE" altLang="de-DE" sz="1350" kern="0" dirty="0" err="1">
                <a:latin typeface="Helvetica 55 Roman"/>
              </a:rPr>
              <a:t>Projektpitch</a:t>
            </a:r>
            <a:endParaRPr lang="de-DE" altLang="de-DE" sz="1350" kern="0" dirty="0">
              <a:latin typeface="Helvetica 55 Roman"/>
            </a:endParaRPr>
          </a:p>
          <a:p>
            <a:pPr>
              <a:lnSpc>
                <a:spcPct val="100000"/>
              </a:lnSpc>
              <a:spcAft>
                <a:spcPct val="0"/>
              </a:spcAft>
              <a:buClrTx/>
              <a:buNone/>
            </a:pPr>
            <a:r>
              <a:rPr lang="de-DE" altLang="de-DE" sz="1350" kern="0" dirty="0">
                <a:latin typeface="Helvetica 55 Roman"/>
              </a:rPr>
              <a:t>Jugend SFE</a:t>
            </a:r>
            <a:endParaRPr lang="de-DE" altLang="de-DE" sz="1050" kern="0" dirty="0">
              <a:latin typeface="Helvetica 55 Roman"/>
            </a:endParaRPr>
          </a:p>
        </p:txBody>
      </p:sp>
    </p:spTree>
    <p:extLst>
      <p:ext uri="{BB962C8B-B14F-4D97-AF65-F5344CB8AC3E}">
        <p14:creationId xmlns:p14="http://schemas.microsoft.com/office/powerpoint/2010/main" val="1202075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umsplatzhalter 3"/>
          <p:cNvSpPr txBox="1">
            <a:spLocks noGrp="1"/>
          </p:cNvSpPr>
          <p:nvPr/>
        </p:nvSpPr>
        <p:spPr bwMode="auto">
          <a:xfrm>
            <a:off x="1428750" y="5441156"/>
            <a:ext cx="5772150" cy="11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000"/>
              </a:lnSpc>
              <a:spcAft>
                <a:spcPts val="1000"/>
              </a:spcAft>
              <a:buClr>
                <a:srgbClr val="6990C7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1pPr>
            <a:lvl2pPr marL="742950" indent="-285750">
              <a:lnSpc>
                <a:spcPts val="3000"/>
              </a:lnSpc>
              <a:spcAft>
                <a:spcPts val="1000"/>
              </a:spcAft>
              <a:buChar char="–"/>
              <a:defRPr sz="2600"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2pPr>
            <a:lvl3pPr marL="1143000" indent="-228600">
              <a:lnSpc>
                <a:spcPts val="3000"/>
              </a:lnSpc>
              <a:spcAft>
                <a:spcPts val="100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200"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None/>
            </a:pPr>
            <a:r>
              <a:rPr lang="de-DE" altLang="de-DE" sz="750" kern="0">
                <a:latin typeface="Arial" panose="020B0604020202020204" pitchFamily="34" charset="0"/>
                <a:cs typeface="Arial" panose="020B0604020202020204" pitchFamily="34" charset="0"/>
              </a:rPr>
              <a:t>Thema  |  20.01.2011  | </a:t>
            </a:r>
            <a:endParaRPr lang="de-DE" altLang="de-DE" sz="750" kern="0">
              <a:cs typeface="Arial" panose="020B0604020202020204" pitchFamily="34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9912" y="404664"/>
            <a:ext cx="8458200" cy="512961"/>
          </a:xfrm>
        </p:spPr>
        <p:txBody>
          <a:bodyPr/>
          <a:lstStyle/>
          <a:p>
            <a:pPr eaLnBrk="1" hangingPunct="1"/>
            <a:r>
              <a:rPr lang="de-DE" altLang="de-DE" b="0" dirty="0">
                <a:solidFill>
                  <a:srgbClr val="6990C7"/>
                </a:solidFill>
              </a:rPr>
              <a:t>Jugend Bezirks Homepage</a:t>
            </a:r>
          </a:p>
        </p:txBody>
      </p:sp>
      <p:pic>
        <p:nvPicPr>
          <p:cNvPr id="6149" name="Picture 8" descr="weiß"/>
          <p:cNvPicPr>
            <a:picLocks noChangeAspect="1" noChangeArrowheads="1"/>
          </p:cNvPicPr>
          <p:nvPr/>
        </p:nvPicPr>
        <p:blipFill>
          <a:blip r:embed="rId3" cstate="print">
            <a:lum bright="30000" contras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5404246"/>
            <a:ext cx="6075760" cy="59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 rot="21292474">
            <a:off x="367391" y="6114884"/>
            <a:ext cx="260319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ts val="3000"/>
              </a:lnSpc>
              <a:spcAft>
                <a:spcPts val="1000"/>
              </a:spcAft>
              <a:buClr>
                <a:srgbClr val="6990C7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1pPr>
            <a:lvl2pPr marL="742950" indent="-285750">
              <a:lnSpc>
                <a:spcPts val="3000"/>
              </a:lnSpc>
              <a:spcAft>
                <a:spcPts val="1000"/>
              </a:spcAft>
              <a:buChar char="–"/>
              <a:defRPr sz="2600"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2pPr>
            <a:lvl3pPr marL="1143000" indent="-228600">
              <a:lnSpc>
                <a:spcPts val="3000"/>
              </a:lnSpc>
              <a:spcAft>
                <a:spcPts val="100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 sz="2200"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 LT 45 Light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de-DE" altLang="de-DE" sz="1350" kern="0" dirty="0" err="1">
                <a:latin typeface="Helvetica 55 Roman"/>
              </a:rPr>
              <a:t>Projektpitch</a:t>
            </a:r>
            <a:endParaRPr lang="de-DE" altLang="de-DE" sz="1350" kern="0" dirty="0">
              <a:latin typeface="Helvetica 55 Roman"/>
            </a:endParaRPr>
          </a:p>
          <a:p>
            <a:pPr>
              <a:lnSpc>
                <a:spcPct val="100000"/>
              </a:lnSpc>
              <a:spcAft>
                <a:spcPct val="0"/>
              </a:spcAft>
              <a:buClrTx/>
              <a:buNone/>
            </a:pPr>
            <a:r>
              <a:rPr lang="de-DE" altLang="de-DE" sz="1350" kern="0" dirty="0">
                <a:latin typeface="Helvetica 55 Roman"/>
              </a:rPr>
              <a:t>Jugend SFE</a:t>
            </a:r>
            <a:endParaRPr lang="de-DE" altLang="de-DE" sz="1050" kern="0" dirty="0">
              <a:latin typeface="Helvetica 55 Roman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569" y="1660297"/>
            <a:ext cx="5094513" cy="360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42992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_Präsenation_2009">
  <a:themeElements>
    <a:clrScheme name="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äsentation">
      <a:majorFont>
        <a:latin typeface="HelveticaNeue LT 65 Medium"/>
        <a:ea typeface="ＭＳ Ｐゴシック"/>
        <a:cs typeface=""/>
      </a:majorFont>
      <a:minorFont>
        <a:latin typeface="HelveticaNeue LT 45 Light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ä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364</Words>
  <Application>Microsoft Office PowerPoint</Application>
  <PresentationFormat>Bildschirmpräsentation (4:3)</PresentationFormat>
  <Paragraphs>90</Paragraphs>
  <Slides>8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ＭＳ Ｐゴシック</vt:lpstr>
      <vt:lpstr>Arial</vt:lpstr>
      <vt:lpstr>Helvetica 55 Roman</vt:lpstr>
      <vt:lpstr>HelveticaNeue LT 45 Light</vt:lpstr>
      <vt:lpstr>HelveticaNeue LT 65 Medium</vt:lpstr>
      <vt:lpstr>Wingdings</vt:lpstr>
      <vt:lpstr>Master_Präsenation_2009</vt:lpstr>
      <vt:lpstr>Projekt: Jugendfreizeit 2017</vt:lpstr>
      <vt:lpstr>Projektgruppe  Jahresmotto</vt:lpstr>
      <vt:lpstr>PowerPoint-Präsentation</vt:lpstr>
      <vt:lpstr>Projektgruppe Jahresmotto</vt:lpstr>
      <vt:lpstr>Projektgruppe: Jugendgottesdienste</vt:lpstr>
      <vt:lpstr>Projekt: Freizeitaktivitäten</vt:lpstr>
      <vt:lpstr>Jugend Bezirks Homepage</vt:lpstr>
      <vt:lpstr>Jugend Bezirks Homepage</vt:lpstr>
    </vt:vector>
  </TitlesOfParts>
  <Company>New Apostolic Church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Thema  Titel Präsentation  Untertitel</dc:title>
  <dc:creator>Figo</dc:creator>
  <cp:lastModifiedBy>Raphaelle</cp:lastModifiedBy>
  <cp:revision>113</cp:revision>
  <dcterms:created xsi:type="dcterms:W3CDTF">2011-02-09T09:34:45Z</dcterms:created>
  <dcterms:modified xsi:type="dcterms:W3CDTF">2016-11-12T20:44:00Z</dcterms:modified>
</cp:coreProperties>
</file>